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Black" panose="020F0502020204030204" pitchFamily="34" charset="0"/>
      <p:bold r:id="rId32"/>
      <p:italic r:id="rId33"/>
      <p:boldItalic r:id="rId34"/>
    </p:embeddedFont>
    <p:embeddedFont>
      <p:font typeface="Lato Light" panose="020F0302020204030204" pitchFamily="34" charset="0"/>
      <p:regular r:id="rId35"/>
      <p:bold r:id="rId36"/>
      <p:italic r:id="rId37"/>
      <p:boldItalic r:id="rId38"/>
    </p:embeddedFont>
    <p:embeddedFont>
      <p:font typeface="Nunito" pitchFamily="2" charset="77"/>
      <p:regular r:id="rId39"/>
      <p:bold r:id="rId40"/>
      <p:italic r:id="rId41"/>
      <p:boldItalic r:id="rId42"/>
    </p:embeddedFont>
    <p:embeddedFont>
      <p:font typeface="Playfair Display" pitchFamily="2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26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32282d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32282d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4cf32372_2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34cf32372_2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34cf3237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34cf3237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32282df8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32282df8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18fe920e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18fe920e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18fe920e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18fe920e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34cf32372_2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34cf32372_2_1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34cf32372_2_1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34cf32372_2_1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34cf32372_2_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34cf32372_2_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18fe920e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18fe920e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32282df8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32282df8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34cf3237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34cf3237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34cf3237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34cf3237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34cf32372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34cf32372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3998846f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3998846f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34cf32372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34cf32372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34cf32372_2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34cf32372_2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18fe920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18fe920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18fe920e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18fe920e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32282df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32282df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18fe920ea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18fe920ea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34cf32372_2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34cf32372_2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32282df8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32282df8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34cf32372_2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34cf32372_2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949450" y="1541493"/>
            <a:ext cx="3245100" cy="19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eSC</a:t>
            </a:r>
            <a:r>
              <a:rPr lang="en" dirty="0"/>
              <a:t> Energy: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Predictions &amp; Recommendations</a:t>
            </a:r>
            <a:endParaRPr sz="24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50" y="1929388"/>
            <a:ext cx="1360925" cy="12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125" y="1982188"/>
            <a:ext cx="1360925" cy="12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Average Energy Consumption vs Range of Income</a:t>
            </a:r>
            <a:endParaRPr sz="202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0" y="1017450"/>
            <a:ext cx="50101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subTitle" idx="4294967295"/>
          </p:nvPr>
        </p:nvSpPr>
        <p:spPr>
          <a:xfrm>
            <a:off x="6455625" y="2101200"/>
            <a:ext cx="22827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As household income range increases, the house typically uses more energy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265500" y="9555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variables most impact energy use?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265500" y="287370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ANOVA (statistical testing), we determined </a:t>
            </a:r>
            <a:r>
              <a:rPr lang="en" b="1"/>
              <a:t>40</a:t>
            </a:r>
            <a:r>
              <a:rPr lang="en"/>
              <a:t> variables relating to house data that had a significant impact on energy usage that we can use in our model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1"/>
          </p:nvPr>
        </p:nvSpPr>
        <p:spPr>
          <a:xfrm>
            <a:off x="4894825" y="461500"/>
            <a:ext cx="40452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Example variables with 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high significance: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5270507" y="1412600"/>
            <a:ext cx="3178800" cy="442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County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5270507" y="2022188"/>
            <a:ext cx="3178800" cy="442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Pool &amp; Hot Tub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5270507" y="2631775"/>
            <a:ext cx="3178800" cy="442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Solar Panels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5270507" y="3850950"/>
            <a:ext cx="3178800" cy="442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Roof Material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5270507" y="3241363"/>
            <a:ext cx="3178800" cy="442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Light Type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625" y="4404975"/>
            <a:ext cx="5905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2"/>
          </p:nvPr>
        </p:nvSpPr>
        <p:spPr>
          <a:xfrm>
            <a:off x="4992425" y="4956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can predict </a:t>
            </a:r>
            <a:r>
              <a:rPr lang="en" sz="2000">
                <a:latin typeface="Lato Black"/>
                <a:ea typeface="Lato Black"/>
                <a:cs typeface="Lato Black"/>
                <a:sym typeface="Lato Black"/>
              </a:rPr>
              <a:t>85.3%</a:t>
            </a:r>
            <a:r>
              <a:rPr lang="en" sz="2000"/>
              <a:t> of the change in energy usage using daily temperature and house information data.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On average, we are only </a:t>
            </a:r>
            <a:r>
              <a:rPr lang="en" sz="2000">
                <a:latin typeface="Lato Black"/>
                <a:ea typeface="Lato Black"/>
                <a:cs typeface="Lato Black"/>
                <a:sym typeface="Lato Black"/>
              </a:rPr>
              <a:t>5.16 kWh</a:t>
            </a:r>
            <a:r>
              <a:rPr lang="en" sz="2000"/>
              <a:t> off from the true daily energy usage.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Total Energy Usage 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202" cy="319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2414100" y="1648450"/>
            <a:ext cx="4377900" cy="212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822750" y="189850"/>
            <a:ext cx="7498500" cy="13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Predicted grid capacity needed to account for all houses in South Carolina:</a:t>
            </a:r>
            <a:endParaRPr sz="3220"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2269200" y="1689225"/>
            <a:ext cx="4605600" cy="19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ato Black"/>
                <a:ea typeface="Lato Black"/>
                <a:cs typeface="Lato Black"/>
                <a:sym typeface="Lato Black"/>
              </a:rPr>
              <a:t>approx.</a:t>
            </a:r>
            <a:endParaRPr sz="6800"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latin typeface="Lato Black"/>
                <a:ea typeface="Lato Black"/>
                <a:cs typeface="Lato Black"/>
                <a:sym typeface="Lato Black"/>
              </a:rPr>
              <a:t>242901.3 </a:t>
            </a:r>
            <a:r>
              <a:rPr lang="en" sz="4000">
                <a:latin typeface="Lato Black"/>
                <a:ea typeface="Lato Black"/>
                <a:cs typeface="Lato Black"/>
                <a:sym typeface="Lato Black"/>
              </a:rPr>
              <a:t>kWh</a:t>
            </a:r>
            <a:endParaRPr sz="400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1119000" y="3847700"/>
            <a:ext cx="6906000" cy="10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Lato Light"/>
                <a:ea typeface="Lato Light"/>
                <a:cs typeface="Lato Light"/>
                <a:sym typeface="Lato Light"/>
              </a:rPr>
              <a:t>The estimated max energy for a single </a:t>
            </a:r>
            <a:endParaRPr sz="242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latin typeface="Lato Light"/>
                <a:ea typeface="Lato Light"/>
                <a:cs typeface="Lato Light"/>
                <a:sym typeface="Lato Light"/>
              </a:rPr>
              <a:t>house is about </a:t>
            </a:r>
            <a:r>
              <a:rPr lang="en" sz="2420" b="1"/>
              <a:t>99 kWh</a:t>
            </a:r>
            <a:endParaRPr sz="242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Application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63" y="1017450"/>
            <a:ext cx="7150876" cy="382124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Application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50" y="1017450"/>
            <a:ext cx="7153495" cy="382125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Shiny Application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50" y="1017450"/>
            <a:ext cx="7153495" cy="3821252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09550" y="9666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Recommendations to Reduce Energy Usage:</a:t>
            </a:r>
            <a:endParaRPr b="1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49" y="3028500"/>
            <a:ext cx="4929301" cy="1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239150" y="1010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panels drastically reduce energy usage: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300" y="727175"/>
            <a:ext cx="6674256" cy="416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/>
          <p:nvPr/>
        </p:nvSpPr>
        <p:spPr>
          <a:xfrm>
            <a:off x="5742100" y="2674950"/>
            <a:ext cx="353100" cy="891000"/>
          </a:xfrm>
          <a:prstGeom prst="downArrow">
            <a:avLst>
              <a:gd name="adj1" fmla="val 50000"/>
              <a:gd name="adj2" fmla="val 79963"/>
            </a:avLst>
          </a:prstGeom>
          <a:solidFill>
            <a:schemeClr val="lt1"/>
          </a:solidFill>
          <a:ln w="19050" cap="flat" cmpd="sng">
            <a:solidFill>
              <a:srgbClr val="A729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4489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757741" y="619359"/>
            <a:ext cx="3879300" cy="3879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14"/>
          <p:cNvGrpSpPr/>
          <p:nvPr/>
        </p:nvGrpSpPr>
        <p:grpSpPr>
          <a:xfrm>
            <a:off x="3614360" y="410488"/>
            <a:ext cx="2166000" cy="2166000"/>
            <a:chOff x="3614360" y="410488"/>
            <a:chExt cx="2166000" cy="2166000"/>
          </a:xfrm>
        </p:grpSpPr>
        <p:sp>
          <p:nvSpPr>
            <p:cNvPr id="70" name="Google Shape;70;p14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0B77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Understand historical energy usage and affecting factors</a:t>
              </a:r>
              <a:endParaRPr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2519466" y="1493908"/>
            <a:ext cx="2166000" cy="2166000"/>
            <a:chOff x="2519466" y="1493908"/>
            <a:chExt cx="2166000" cy="2166000"/>
          </a:xfrm>
        </p:grpSpPr>
        <p:sp>
          <p:nvSpPr>
            <p:cNvPr id="73" name="Google Shape;73;p14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0B71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2601163" y="21559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Provide recommendations on how to reduce overall energy usage</a:t>
              </a:r>
              <a:endParaRPr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3614356" y="2566908"/>
            <a:ext cx="2166000" cy="2166000"/>
            <a:chOff x="3614356" y="2566908"/>
            <a:chExt cx="2166000" cy="2166000"/>
          </a:xfrm>
        </p:grpSpPr>
        <p:sp>
          <p:nvSpPr>
            <p:cNvPr id="76" name="Google Shape;76;p14"/>
            <p:cNvSpPr/>
            <p:nvPr/>
          </p:nvSpPr>
          <p:spPr>
            <a:xfrm>
              <a:off x="3614356" y="2566908"/>
              <a:ext cx="2166000" cy="2166000"/>
            </a:xfrm>
            <a:prstGeom prst="ellipse">
              <a:avLst/>
            </a:prstGeom>
            <a:solidFill>
              <a:srgbClr val="08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3885363" y="353987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Determine the grid capacity needed to sustain energy usage for next year </a:t>
              </a:r>
              <a:endParaRPr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4701894" y="1493874"/>
            <a:ext cx="2166000" cy="2166000"/>
            <a:chOff x="4701894" y="1493874"/>
            <a:chExt cx="2166000" cy="2166000"/>
          </a:xfrm>
        </p:grpSpPr>
        <p:sp>
          <p:nvSpPr>
            <p:cNvPr id="79" name="Google Shape;79;p14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0C8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5295688" y="22203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Predict next year’s energy usage based on increased temperatures</a:t>
              </a:r>
              <a:endParaRPr sz="12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1" name="Google Shape;81;p14"/>
          <p:cNvSpPr/>
          <p:nvPr/>
        </p:nvSpPr>
        <p:spPr>
          <a:xfrm>
            <a:off x="4084680" y="1946241"/>
            <a:ext cx="1225800" cy="1225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45150" y="162750"/>
            <a:ext cx="90624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Recommended Orientation of Solar Panels - SouthEast</a:t>
            </a:r>
            <a:endParaRPr sz="268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50" y="879676"/>
            <a:ext cx="6073234" cy="37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>
            <a:off x="6307025" y="3459125"/>
            <a:ext cx="811800" cy="1120500"/>
          </a:xfrm>
          <a:prstGeom prst="rect">
            <a:avLst/>
          </a:prstGeom>
          <a:noFill/>
          <a:ln w="19050" cap="flat" cmpd="sng">
            <a:solidFill>
              <a:srgbClr val="A729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311700" y="2389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Size of Solar Panels - 11 kW DC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850" y="1176900"/>
            <a:ext cx="5791524" cy="3578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6096325" y="3105500"/>
            <a:ext cx="741000" cy="1649700"/>
          </a:xfrm>
          <a:prstGeom prst="rect">
            <a:avLst/>
          </a:prstGeom>
          <a:noFill/>
          <a:ln w="19050" cap="flat" cmpd="sng">
            <a:solidFill>
              <a:srgbClr val="A729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>
            <a:spLocks noGrp="1"/>
          </p:cNvSpPr>
          <p:nvPr>
            <p:ph type="title"/>
          </p:nvPr>
        </p:nvSpPr>
        <p:spPr>
          <a:xfrm>
            <a:off x="311700" y="282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Fuel Type of Pool Heater - Solar 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375" y="908600"/>
            <a:ext cx="6564651" cy="403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>
            <a:off x="4640850" y="2088125"/>
            <a:ext cx="1367400" cy="2611500"/>
          </a:xfrm>
          <a:prstGeom prst="rect">
            <a:avLst/>
          </a:prstGeom>
          <a:noFill/>
          <a:ln w="19050" cap="flat" cmpd="sng">
            <a:solidFill>
              <a:srgbClr val="A729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Average Energy Consumption vs Range of Income</a:t>
            </a:r>
            <a:endParaRPr sz="202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0" y="1017450"/>
            <a:ext cx="50101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>
            <a:spLocks noGrp="1"/>
          </p:cNvSpPr>
          <p:nvPr>
            <p:ph type="subTitle" idx="4294967295"/>
          </p:nvPr>
        </p:nvSpPr>
        <p:spPr>
          <a:xfrm>
            <a:off x="6455625" y="2101200"/>
            <a:ext cx="22827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As household income range increases, the house typically uses more energy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Recommendation - LED lights</a:t>
            </a:r>
            <a:endParaRPr/>
          </a:p>
        </p:txBody>
      </p:sp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550" y="1017450"/>
            <a:ext cx="6356199" cy="3988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/>
          <p:nvPr/>
        </p:nvSpPr>
        <p:spPr>
          <a:xfrm>
            <a:off x="5536875" y="1455525"/>
            <a:ext cx="1757400" cy="3009000"/>
          </a:xfrm>
          <a:prstGeom prst="rect">
            <a:avLst/>
          </a:prstGeom>
          <a:noFill/>
          <a:ln w="19050" cap="flat" cmpd="sng">
            <a:solidFill>
              <a:srgbClr val="A729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Thank you!				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263" y="1756550"/>
            <a:ext cx="1215075" cy="11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/>
          <p:nvPr/>
        </p:nvSpPr>
        <p:spPr>
          <a:xfrm>
            <a:off x="1441250" y="1351900"/>
            <a:ext cx="1738500" cy="16395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House Data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702750" y="1351900"/>
            <a:ext cx="1738500" cy="1639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Weather Data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5964250" y="1351900"/>
            <a:ext cx="1738500" cy="1639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Energy Data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 rot="-5400000" flipH="1">
            <a:off x="5379198" y="2192500"/>
            <a:ext cx="685800" cy="2283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0" name="Google Shape;90;p15"/>
          <p:cNvCxnSpPr/>
          <p:nvPr/>
        </p:nvCxnSpPr>
        <p:spPr>
          <a:xfrm rot="-5400000">
            <a:off x="3095900" y="2192500"/>
            <a:ext cx="685800" cy="2283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1" name="Google Shape;91;p15"/>
          <p:cNvSpPr txBox="1"/>
          <p:nvPr/>
        </p:nvSpPr>
        <p:spPr>
          <a:xfrm>
            <a:off x="2495175" y="3477775"/>
            <a:ext cx="4161600" cy="9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Kept only July data (the hottest month)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Each house contains energy and weather information for each hour of July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 then aggregated by day for some modeling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City Energy Usage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4294967295"/>
          </p:nvPr>
        </p:nvSpPr>
        <p:spPr>
          <a:xfrm>
            <a:off x="6018050" y="1714575"/>
            <a:ext cx="2881500" cy="2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data was collected from major cities in South Carolina like Charleston, Myrtle Beach, Hilton Head, etc.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 The cities with the highest energy usage include Goose Creek and North Charleston.</a:t>
            </a:r>
            <a:endParaRPr sz="1400"/>
          </a:p>
        </p:txBody>
      </p:sp>
      <p:grpSp>
        <p:nvGrpSpPr>
          <p:cNvPr id="99" name="Google Shape;99;p16"/>
          <p:cNvGrpSpPr/>
          <p:nvPr/>
        </p:nvGrpSpPr>
        <p:grpSpPr>
          <a:xfrm>
            <a:off x="167113" y="1017450"/>
            <a:ext cx="5919712" cy="3852550"/>
            <a:chOff x="167113" y="1017450"/>
            <a:chExt cx="5919712" cy="3852550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167113" y="1017450"/>
              <a:ext cx="5919712" cy="3852550"/>
              <a:chOff x="167113" y="1017450"/>
              <a:chExt cx="5919712" cy="3852550"/>
            </a:xfrm>
          </p:grpSpPr>
          <p:pic>
            <p:nvPicPr>
              <p:cNvPr id="101" name="Google Shape;101;p16"/>
              <p:cNvPicPr preferRelativeResize="0"/>
              <p:nvPr/>
            </p:nvPicPr>
            <p:blipFill rotWithShape="1">
              <a:blip r:embed="rId3">
                <a:alphaModFix/>
              </a:blip>
              <a:srcRect l="14554" r="16598"/>
              <a:stretch/>
            </p:blipFill>
            <p:spPr>
              <a:xfrm>
                <a:off x="167113" y="1017450"/>
                <a:ext cx="5919712" cy="3852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10100" y="1925600"/>
                <a:ext cx="231450" cy="165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042150" y="1381025"/>
                <a:ext cx="231450" cy="165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011250" y="1714575"/>
                <a:ext cx="231450" cy="1759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" name="Google Shape;105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68675" y="3102200"/>
              <a:ext cx="237200" cy="85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Patterns in Energy Usage - Historical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" y="1153025"/>
            <a:ext cx="7850600" cy="3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temperature increases, so does energy usage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575" y="1314500"/>
            <a:ext cx="4404842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Visualizations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80475"/>
            <a:ext cx="1065099" cy="101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r="3633" b="8609"/>
          <a:stretch/>
        </p:blipFill>
        <p:spPr>
          <a:xfrm>
            <a:off x="7775000" y="117450"/>
            <a:ext cx="1170975" cy="9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Number of Bedrooms &amp; Energy</a:t>
            </a:r>
            <a:endParaRPr sz="2020"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250" y="1072800"/>
            <a:ext cx="5010150" cy="37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subTitle" idx="4294967295"/>
          </p:nvPr>
        </p:nvSpPr>
        <p:spPr>
          <a:xfrm>
            <a:off x="6608025" y="2101200"/>
            <a:ext cx="22827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As the size of a house increases, so does the energy usage for the house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7417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/>
              <a:t>Difference in Energy Consumption based on Roof Material</a:t>
            </a:r>
            <a:endParaRPr sz="2480"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25" y="1017450"/>
            <a:ext cx="6439849" cy="39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93C47D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Macintosh PowerPoint</Application>
  <PresentationFormat>On-screen Show (16:9)</PresentationFormat>
  <Paragraphs>59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Nunito</vt:lpstr>
      <vt:lpstr>Lato Black</vt:lpstr>
      <vt:lpstr>Lato Light</vt:lpstr>
      <vt:lpstr>Playfair Display</vt:lpstr>
      <vt:lpstr>Arial</vt:lpstr>
      <vt:lpstr>Lato</vt:lpstr>
      <vt:lpstr>Coral</vt:lpstr>
      <vt:lpstr>eSC Energy:  Predictions &amp; Recommendations</vt:lpstr>
      <vt:lpstr>Project Goal</vt:lpstr>
      <vt:lpstr>Understanding the Data</vt:lpstr>
      <vt:lpstr>Map of City Energy Usage</vt:lpstr>
      <vt:lpstr>Patterns in Energy Usage - Historical</vt:lpstr>
      <vt:lpstr>As temperature increases, so does energy usage</vt:lpstr>
      <vt:lpstr>Variable Visualizations</vt:lpstr>
      <vt:lpstr>Number of Bedrooms &amp; Energy</vt:lpstr>
      <vt:lpstr>Difference in Energy Consumption based on Roof Material</vt:lpstr>
      <vt:lpstr>Average Energy Consumption vs Range of Income</vt:lpstr>
      <vt:lpstr>Which variables most impact energy use?</vt:lpstr>
      <vt:lpstr>Our Model</vt:lpstr>
      <vt:lpstr>Predicted Total Energy Usage </vt:lpstr>
      <vt:lpstr>Predicted grid capacity needed to account for all houses in South Carolina:</vt:lpstr>
      <vt:lpstr>Shiny Application</vt:lpstr>
      <vt:lpstr>Shiny Application</vt:lpstr>
      <vt:lpstr>Shiny Application</vt:lpstr>
      <vt:lpstr>Recommendations to Reduce Energy Usage:</vt:lpstr>
      <vt:lpstr>Solar panels drastically reduce energy usage:</vt:lpstr>
      <vt:lpstr>Recommended Orientation of Solar Panels - SouthEast</vt:lpstr>
      <vt:lpstr>Recommended Size of Solar Panels - 11 kW DC</vt:lpstr>
      <vt:lpstr>Recommended Fuel Type of Pool Heater - Solar </vt:lpstr>
      <vt:lpstr>Average Energy Consumption vs Range of Income</vt:lpstr>
      <vt:lpstr>Secondary Recommendation - LED lights</vt:lpstr>
      <vt:lpstr>Thank you!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 Energy:  Predictions &amp; Recommendations</dc:title>
  <cp:lastModifiedBy>Punami Chowdary</cp:lastModifiedBy>
  <cp:revision>2</cp:revision>
  <dcterms:modified xsi:type="dcterms:W3CDTF">2025-10-06T09:26:41Z</dcterms:modified>
</cp:coreProperties>
</file>